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75" r:id="rId5"/>
    <p:sldId id="268" r:id="rId6"/>
    <p:sldId id="278" r:id="rId7"/>
    <p:sldId id="265" r:id="rId8"/>
    <p:sldId id="271" r:id="rId9"/>
    <p:sldId id="266" r:id="rId10"/>
    <p:sldId id="269" r:id="rId11"/>
    <p:sldId id="270" r:id="rId12"/>
    <p:sldId id="277" r:id="rId13"/>
    <p:sldId id="258" r:id="rId14"/>
    <p:sldId id="262" r:id="rId15"/>
    <p:sldId id="261" r:id="rId16"/>
    <p:sldId id="259" r:id="rId17"/>
    <p:sldId id="267" r:id="rId18"/>
    <p:sldId id="272" r:id="rId19"/>
    <p:sldId id="263" r:id="rId20"/>
    <p:sldId id="264" r:id="rId21"/>
    <p:sldId id="279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34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37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28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31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63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31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524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489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227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53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69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1F38A-A987-4C99-85C3-19D16EC40216}" type="datetimeFigureOut">
              <a:rPr lang="it-IT" smtClean="0"/>
              <a:t>26/05/2021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90844-BEE7-4A12-A5CF-A40B333360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26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uovi modelli PEI - approfondimenti - AIPD Ro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6" y="731840"/>
            <a:ext cx="4244975" cy="296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2183649" y="5481463"/>
            <a:ext cx="70896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IL NUOVO MODELLO PEI SU BASE ICF</a:t>
            </a:r>
          </a:p>
        </p:txBody>
      </p:sp>
    </p:spTree>
    <p:extLst>
      <p:ext uri="{BB962C8B-B14F-4D97-AF65-F5344CB8AC3E}">
        <p14:creationId xmlns:p14="http://schemas.microsoft.com/office/powerpoint/2010/main" val="4233656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6736" y="2005016"/>
            <a:ext cx="10863263" cy="345281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Al fine di individuare i punti di forza sui quali costruire gli interventi educativi e didattici, la progettazione è preceduta da attività di osservazione sistematica </a:t>
            </a:r>
            <a:r>
              <a:rPr lang="it-IT" dirty="0" smtClean="0"/>
              <a:t>sull’alunno:</a:t>
            </a:r>
          </a:p>
          <a:p>
            <a:pPr marL="0" indent="0">
              <a:buNone/>
            </a:pPr>
            <a:r>
              <a:rPr lang="it-IT" dirty="0"/>
              <a:t>S</a:t>
            </a:r>
            <a:r>
              <a:rPr lang="it-IT" dirty="0" smtClean="0"/>
              <a:t>i </a:t>
            </a:r>
            <a:r>
              <a:rPr lang="it-IT" dirty="0"/>
              <a:t>indica </a:t>
            </a:r>
            <a:r>
              <a:rPr lang="it-IT" b="1" dirty="0"/>
              <a:t>la situazione iniziale in rapporto alle “capacità” dell’alunno</a:t>
            </a:r>
            <a:r>
              <a:rPr lang="it-IT" dirty="0"/>
              <a:t>, con diagnosi annessa e vengono poi individuate le quattro dimensioni essenziali all’inclusione scolastica:</a:t>
            </a:r>
            <a:br>
              <a:rPr lang="it-IT" dirty="0"/>
            </a:br>
            <a:r>
              <a:rPr lang="it-IT" dirty="0"/>
              <a:t>1.       dimensione della relazione, dell’interazione e della socializzazione;</a:t>
            </a:r>
            <a:br>
              <a:rPr lang="it-IT" dirty="0"/>
            </a:br>
            <a:r>
              <a:rPr lang="it-IT" dirty="0"/>
              <a:t>2.       dimensione della comunicazione e del linguaggio;</a:t>
            </a:r>
            <a:br>
              <a:rPr lang="it-IT" dirty="0"/>
            </a:br>
            <a:r>
              <a:rPr lang="it-IT" dirty="0"/>
              <a:t>3.       dimensione dell’autonomia e dell’orientamento;</a:t>
            </a:r>
            <a:br>
              <a:rPr lang="it-IT" dirty="0"/>
            </a:br>
            <a:r>
              <a:rPr lang="it-IT" dirty="0"/>
              <a:t>4.       dimensione cognitiva, neuropsicologica e dell’apprendimento.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5122" name="Picture 2" descr="Inclusione e nuovo PE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7" y="285751"/>
            <a:ext cx="1719264" cy="1719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68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3888" y="30257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Per ciascuna di esse vengono poi relativamente indicati alcuni possibili livelli: assente, </a:t>
            </a:r>
            <a:r>
              <a:rPr lang="it-IT" dirty="0" smtClean="0"/>
              <a:t>lieve, </a:t>
            </a:r>
            <a:r>
              <a:rPr lang="it-IT" dirty="0"/>
              <a:t>media, elevata e molto elevata.</a:t>
            </a:r>
            <a:br>
              <a:rPr lang="it-IT" dirty="0"/>
            </a:br>
            <a:r>
              <a:rPr lang="it-IT" dirty="0"/>
              <a:t>Si procede poi con le figure di assistenza,  per rilevare l’entità delle difficoltà nella </a:t>
            </a:r>
            <a:r>
              <a:rPr lang="it-IT" b="1" dirty="0"/>
              <a:t>comunicazione</a:t>
            </a:r>
            <a:r>
              <a:rPr lang="it-IT" dirty="0"/>
              <a:t> – assistenza specialistica ad alunni con disabilità visiva o uditiva, assistenza ad alunni con disabilità cognitiva, esperti CAA ecc. </a:t>
            </a:r>
          </a:p>
        </p:txBody>
      </p:sp>
      <p:pic>
        <p:nvPicPr>
          <p:cNvPr id="6146" name="Picture 2" descr="Il nuovo modello del Piano Educativo Individualizzato - INVALSIop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498792"/>
            <a:ext cx="3973513" cy="238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548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Ap 15 SCUOLA INCLUSIVA – Incontro dei docenti di Sostegno con il dott.  Gueli – Circolare n° 114 | I.I.S. &quot;C. Marchesi&quot; – Mascalucia (CT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4" y="360362"/>
            <a:ext cx="3313064" cy="331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3413186" y="2967335"/>
            <a:ext cx="71595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CHI RIDIGE IL PEI?</a:t>
            </a:r>
            <a:endParaRPr lang="it-I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8672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Il Gruppo di Lavoro Operativo - GLO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90575" y="1690688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 fine della definizione dei PEI presso ogni Istituzione scolastica sono costituiti i Gruppi di Lavoro Operativo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(GLO)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 l’inclusione dei singoli alunni con accertata condizione di disabilità.  Ogni Gruppo di lavoro operativo è composto dal team dei docenti contitolari o dal consiglio di classe (presieduto dal DS o suo delegato), con la partecipazione dei genitori dell’alunno/a con disabilità ,delle figure professionali specifiche, interne ed esterne all’istituzione scolastica che interagiscono con la classe e con l’alunno con disabilità nonché con il necessario supporto dell’Unità di Valutazione Multidisciplinare(UMV)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142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FIGURE INTERNE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Eventuale psicopedagogista</a:t>
            </a:r>
          </a:p>
          <a:p>
            <a:pPr lvl="0"/>
            <a:r>
              <a:rPr lang="it-IT" dirty="0"/>
              <a:t>Insegnanti funzione strumentale per l’inclusione</a:t>
            </a:r>
          </a:p>
          <a:p>
            <a:pPr lvl="0"/>
            <a:r>
              <a:rPr lang="it-IT" dirty="0" smtClean="0"/>
              <a:t>Il </a:t>
            </a:r>
            <a:r>
              <a:rPr lang="it-IT" dirty="0"/>
              <a:t>Comma 7 dell’art. 3 lascia aperta la partecipazione anche a altri specialisti che operano in modo continuativo nella scuola collaboratori scolastici che coadiuvano nell’assistenza di base.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6518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LE FIGURE ESTERNE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Tra le figure esterne al contesto scolastico, possono prendere parte al GLO: </a:t>
            </a:r>
          </a:p>
          <a:p>
            <a:r>
              <a:rPr lang="it-IT" dirty="0" smtClean="0"/>
              <a:t> specialisti e terapisti dell'ASP; </a:t>
            </a:r>
          </a:p>
          <a:p>
            <a:r>
              <a:rPr lang="it-IT" dirty="0" smtClean="0"/>
              <a:t>specialisti e terapisti privati segnalati dalla famiglia;  operatori/operatrici dell'Ente Locale, soprattutto se è attivo un Progetto Individuale.</a:t>
            </a:r>
          </a:p>
        </p:txBody>
      </p:sp>
    </p:spTree>
    <p:extLst>
      <p:ext uri="{BB962C8B-B14F-4D97-AF65-F5344CB8AC3E}">
        <p14:creationId xmlns:p14="http://schemas.microsoft.com/office/powerpoint/2010/main" val="1287689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 TEMPI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it-IT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E’ redatto in via provvisoria </a:t>
            </a:r>
            <a:r>
              <a:rPr lang="it-IT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(PEI PROVVISORIO) </a:t>
            </a:r>
            <a:r>
              <a:rPr lang="it-IT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entro il 30 giugno e in via definitiva, di norma, non oltre il mese di ottobre;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it-IT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E’ redatto a partire dalla scuola dell'infanzia ed è aggiornato in presenza di nuove e sopravvenute condizioni di funzionamento della persona(PROFILO DI FUNZIONAMENTO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270000"/>
              </a:lnSpc>
              <a:buNone/>
            </a:pPr>
            <a:r>
              <a:rPr lang="it-I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E’ soggetto a verifiche periodiche nel corso dell'anno scolastico al fine di accertare il raggiungimento degli obiettivi e apportare eventuali modifiche ed integrazioni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50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3913" y="2321997"/>
            <a:ext cx="10515600" cy="4307404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Nel passaggio tra i gradi di istruzione, è assicurata l'interlocuzione tra i docenti della scuola di provenienza e quelli della scuola di destinazione. Nel caso di trasferimento di iscrizione è garantita l’interlocuzione tra le istituzioni scolastiche interessate ed è ridefinito sulla base delle eventuali diverse condizioni contestuali della scuola di destinazione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Il mio bambino andrà alle medie...cosa mi devo aspettare, e come affrontare  questo passaggio - PsyCa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2" y="877888"/>
            <a:ext cx="2144713" cy="144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904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IL PEI PROVVISORIO PER L’ANNO SUCCESSIVO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Per la redazione del PEI provvisorio, è prescrittiva la compilazione delle seguenti sezioni </a:t>
            </a:r>
            <a:r>
              <a:rPr lang="it-IT" dirty="0" smtClean="0"/>
              <a:t>:</a:t>
            </a:r>
            <a:endParaRPr lang="it-IT" dirty="0"/>
          </a:p>
          <a:p>
            <a:pPr lvl="0"/>
            <a:r>
              <a:rPr lang="it-IT" dirty="0"/>
              <a:t>Intestazione e composizione del GLO;</a:t>
            </a:r>
          </a:p>
          <a:p>
            <a:pPr lvl="0"/>
            <a:r>
              <a:rPr lang="it-IT" dirty="0"/>
              <a:t>Sezione 1 – Quadro informativo, con il supporto dei genitori;</a:t>
            </a:r>
          </a:p>
          <a:p>
            <a:pPr lvl="0"/>
            <a:r>
              <a:rPr lang="it-IT" dirty="0"/>
              <a:t>Sezione 2 – Elementi generali desunti dal Profilo di Funzionamento;</a:t>
            </a:r>
          </a:p>
          <a:p>
            <a:pPr lvl="0"/>
            <a:r>
              <a:rPr lang="it-IT" dirty="0"/>
              <a:t>Sezione 4 – Osservazioni sull’alunno per progettare gli interventi di sostegno didattico;</a:t>
            </a:r>
          </a:p>
          <a:p>
            <a:pPr lvl="0"/>
            <a:r>
              <a:rPr lang="it-IT" dirty="0"/>
              <a:t>Sezione 6 – Osservazioni sul contesto: barriere e facilitatori;</a:t>
            </a:r>
          </a:p>
          <a:p>
            <a:pPr lvl="0"/>
            <a:r>
              <a:rPr lang="it-IT" dirty="0"/>
              <a:t>Sezione 12 – PEI provvisorio per l’a. s. successivo.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8961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INCONTRI DEL GLO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revede diversi momenti per le riunioni del GLO finalizzati alla  redazione del PEI, prima in versione provvisoria (entro giugno, per alunni e alunne di nuova iscrizione o certificazione) e poi definitiva (entro ottobre) e almeno una verifica periodica, da stabilire secondo le esigenze dei soggetti coinvolti, nel corso dell'anno.</a:t>
            </a:r>
          </a:p>
          <a:p>
            <a:pPr marL="0" indent="0">
              <a:buNone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Nel corso di un anno scolastico sono previste, pertanto, le seguenti convocazioni: 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 incontro del GLO all'inizio dell'anno scolastico per l'approvazione del PEI valido per l'anno in corso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incontri intermedi di verifica (almeno uno) per «accertare il raggiungimento degli obiettivi e apportare eventuali modifiche ed integrazioni» 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 incontro finale, da tenere entro il mese di giugno, che ha la duplice funzione di verifica conclusiva per l'anno scolastico in corso e di formalizzazione delle proposte di sostegno didattico e di altre risorse per quello successivo.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solo per alunni/e che abbiano ottenuto per la prima volta la certificazione della condizione di disabilità ai fini dell’inclusione scolastica, è prevista - sempre entro il mese di giugno - la convocazione del GLO per la redazione del PEI in via provvisoria.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35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RIFERIMENTI NORMATIVI</a:t>
            </a: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Decreto legislativo 66/2017 </a:t>
            </a:r>
          </a:p>
          <a:p>
            <a:pPr marL="0" indent="0">
              <a:buNone/>
            </a:pPr>
            <a:r>
              <a:rPr lang="it-IT" dirty="0" smtClean="0"/>
              <a:t>«Norme per la promozione dell’inclusione scolastica degli studenti con disabilità» </a:t>
            </a:r>
            <a:r>
              <a:rPr lang="it-IT" dirty="0" err="1" smtClean="0"/>
              <a:t>Dlgs</a:t>
            </a:r>
            <a:r>
              <a:rPr lang="it-IT" dirty="0" smtClean="0"/>
              <a:t> n. 96 del 7 agosto 2019</a:t>
            </a:r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Decreto interministeriale in uscita (autunno 2020) </a:t>
            </a:r>
          </a:p>
          <a:p>
            <a:pPr marL="0" indent="0">
              <a:buNone/>
            </a:pPr>
            <a:r>
              <a:rPr lang="it-IT" dirty="0" smtClean="0"/>
              <a:t>«Adozione del modello nazionale di piano educativo individualizzato e delle correlate linee guida e modalità di assegnazione delle risorse» Linee Guida (2020)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249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ORGANIZZAZIONE DEGLI INCONTRI E VERBALIZZAZIONE</a:t>
            </a:r>
            <a:endParaRPr lang="it-I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La convocazione del GLO avviene tramite comunicazione diretta a coloro che hanno diritto a parteciparvi da parte del Dirigente scolastico.</a:t>
            </a:r>
          </a:p>
          <a:p>
            <a:pPr marL="0" indent="0">
              <a:buNone/>
            </a:pPr>
            <a:r>
              <a:rPr lang="it-IT" dirty="0" smtClean="0"/>
              <a:t>Il lavoro del GLO deve promuovere il confronto tra soggetti diversi che operano per un obiettivo educativo comune. A tal fine, attraverso il confronto e la discussione, si dovrebbe convergere verso posizioni unitarie. Sulle questioni inerenti la didattica e la valutazione degli alunni, la competenza è della componente docente del GLO.</a:t>
            </a:r>
          </a:p>
          <a:p>
            <a:pPr marL="0" indent="0">
              <a:buNone/>
            </a:pPr>
            <a:r>
              <a:rPr lang="it-IT" dirty="0" smtClean="0"/>
              <a:t>La firma di tutti i membri del GLO è prevista sul PEI redatto in via definitiva entro il mese di ottobre e, alla fine dell'anno scolastico, nell'incontro di verifica.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474831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Le frasi sulla diversità più belle e interessanti mai scritt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0" r="-675"/>
          <a:stretch/>
        </p:blipFill>
        <p:spPr>
          <a:xfrm>
            <a:off x="2931533" y="2191725"/>
            <a:ext cx="6328934" cy="3619138"/>
          </a:xfr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52413" y="6190274"/>
            <a:ext cx="4491037" cy="5613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dirty="0" err="1" smtClean="0"/>
              <a:t>Ins</a:t>
            </a:r>
            <a:r>
              <a:rPr lang="it-IT" dirty="0" smtClean="0"/>
              <a:t>. Trovato Silvana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401632" y="5850235"/>
            <a:ext cx="44284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A.S.2020/2021</a:t>
            </a:r>
            <a:endParaRPr lang="it-I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8399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Con il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Decreto Interministeriale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29 dicembre 2020, n. 182 sono definite le nuove modalità per l'assegnazione delle misure di sostegno, previste dal decreto legislativo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66/2017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e i modelli di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Piano Educativo Individualizzato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(PEI), da adottare da parte delle istituzioni scolastiche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50000"/>
              </a:lnSpc>
              <a:buNone/>
            </a:pP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Troviamo 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gli allegati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per ordine di scuola, con la differenza  per ciascuno di carattere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didattico</a:t>
            </a:r>
            <a:endParaRPr lang="it-IT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50000"/>
              </a:lnSpc>
              <a:buNone/>
            </a:pP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157288" y="485480"/>
            <a:ext cx="9138579" cy="10848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66654" rIns="0" bIns="12378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0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NUOVI MODELLI  PEI E LE MODALITÀ DI ASSEGNAZIONE DELLE MISURE DI SOSTEGNO</a:t>
            </a:r>
            <a:r>
              <a:rPr kumimoji="0" lang="it-IT" altLang="it-IT" sz="634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it-IT" altLang="it-IT" sz="634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99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00100" y="3244334"/>
            <a:ext cx="101727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punti chiave del nuovo Decreto (2020)</a:t>
            </a:r>
            <a:endParaRPr lang="it-IT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71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9588" y="1614488"/>
            <a:ext cx="10515600" cy="5243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Il succitato </a:t>
            </a:r>
            <a:r>
              <a:rPr lang="it-I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Decreto Interministeriale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, attraverso 21 articoli, fornisce le indicazioni sugli interventi che si attueranno nel nuovo percorso di inclusione degli </a:t>
            </a:r>
            <a:r>
              <a:rPr lang="it-I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alunni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con disabilità; esso è dotato di Linee guida e comprende (oltre alla nota di accompagnamento n. 40 del 13 gennaio 2021) i seguenti allegati:</a:t>
            </a:r>
          </a:p>
          <a:p>
            <a:pPr lvl="0"/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I  nuovi modelli di PEI (relativamente alla scuola dell’infanzia, primaria, secondaria di primo grado</a:t>
            </a:r>
          </a:p>
          <a:p>
            <a:pPr lvl="0"/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La Scheda per l’individuazione del “debito di funzionamento” </a:t>
            </a:r>
            <a:r>
              <a:rPr lang="it-I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(allegato C) ovvero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la scheda per l’individuazione delle principali dimensioni interessate dal bisogno di supporto per l’alunno e delle condizioni di contesto facilitanti, con la segnalazione delle entità delle difficoltà </a:t>
            </a:r>
            <a:r>
              <a:rPr lang="it-I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riscontrate</a:t>
            </a:r>
          </a:p>
          <a:p>
            <a:r>
              <a:rPr lang="it-I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 tabella per il </a:t>
            </a:r>
            <a:r>
              <a:rPr lang="it-IT" sz="26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it-IT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abbisogno Risorse professionali per il sostegno didattico e l’assistenza (allegato C1)</a:t>
            </a:r>
          </a:p>
          <a:p>
            <a:pPr lvl="0"/>
            <a:endParaRPr lang="it-IT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pic>
        <p:nvPicPr>
          <p:cNvPr id="4098" name="Picture 2" descr="Inclusione e Nuovo PEI - www.icsnovello.edu.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3" y="415925"/>
            <a:ext cx="1330325" cy="110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44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43037" y="3105835"/>
            <a:ext cx="9401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OSSERVAZIONE E PROGETTAZIONE DEGLI INTERVENTI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18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Il nuovo PEI in prospettiva </a:t>
            </a:r>
            <a:r>
              <a:rPr lang="it-IT" dirty="0" err="1"/>
              <a:t>bio</a:t>
            </a:r>
            <a:r>
              <a:rPr lang="it-IT" dirty="0"/>
              <a:t>-</a:t>
            </a:r>
            <a:r>
              <a:rPr lang="it-IT" dirty="0" err="1"/>
              <a:t>psico</a:t>
            </a:r>
            <a:r>
              <a:rPr lang="it-IT" dirty="0"/>
              <a:t>-sociale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</a:t>
            </a:r>
            <a:r>
              <a:rPr lang="it-IT" dirty="0" smtClean="0"/>
              <a:t>ndividua obiettivi educativi e didattici, strumenti, strategie e modalità per realizzare un ambiente di apprendimento nelle dimensioni della relazione, della socializzazione, della comunicazione, dell'interazione, dell'orientamento e delle autonomie, anche sulla base degli interventi di corresponsabilità educativa intrapresi dall’intera comunità scolastica per il soddisfacimento dei bisogni educativi individuati e ha durata annuale 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719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Nel nuovo modello di PEI, oltre allo spazio dedicato alla sintesi del Profilo di funzionamento, troviamo anche una sezione destinata alla documentazione delle osservazioni del team docente/consiglio di classe, un Quadro informativo redatto dalla famiglia ed una sintesi del Progetto individuale comprendente la progettazione dei servizi a cura del Comune per realizzare la piena integrazione del soggetto con disabilità.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5641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CONTENUTI DEL PEI</a:t>
            </a: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E</a:t>
            </a:r>
            <a:r>
              <a:rPr lang="it-IT" dirty="0" smtClean="0"/>
              <a:t>splicita le modalità di sostegno didattico, compresa la proposta del numero di ore di sostegno , le modalità di verifica, i criteri di valutazione, gli interventi di inclusione svolti dal personale docente nell’ambito della classe e in progetti specifici, la valutazione in relazione alla programmazione individualizzata, nonché gli interventi di assistenza igienica e di base, svolti dal personale ausiliario nell’ambito del plesso scolastico e le risorse professionali da destinare all’assistenza, all’autonomia e alla comunicazione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1426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1272</Words>
  <Application>Microsoft Office PowerPoint</Application>
  <PresentationFormat>Widescreen</PresentationFormat>
  <Paragraphs>61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Tema di Office</vt:lpstr>
      <vt:lpstr>Presentazione standard di PowerPoint</vt:lpstr>
      <vt:lpstr>RIFERIMENTI NORMATIVI</vt:lpstr>
      <vt:lpstr>I NUOVI MODELLI  PEI E LE MODALITÀ DI ASSEGNAZIONE DELLE MISURE DI SOSTEGNO </vt:lpstr>
      <vt:lpstr>Presentazione standard di PowerPoint</vt:lpstr>
      <vt:lpstr>Presentazione standard di PowerPoint</vt:lpstr>
      <vt:lpstr>Presentazione standard di PowerPoint</vt:lpstr>
      <vt:lpstr>Il nuovo PEI in prospettiva bio-psico-sociale </vt:lpstr>
      <vt:lpstr>Presentazione standard di PowerPoint</vt:lpstr>
      <vt:lpstr>CONTENUTI DEL PEI</vt:lpstr>
      <vt:lpstr>Presentazione standard di PowerPoint</vt:lpstr>
      <vt:lpstr>Presentazione standard di PowerPoint</vt:lpstr>
      <vt:lpstr>Presentazione standard di PowerPoint</vt:lpstr>
      <vt:lpstr> Il Gruppo di Lavoro Operativo - GLO</vt:lpstr>
      <vt:lpstr>FIGURE INTERNE</vt:lpstr>
      <vt:lpstr>LE FIGURE ESTERNE</vt:lpstr>
      <vt:lpstr>I TEMPI</vt:lpstr>
      <vt:lpstr>Presentazione standard di PowerPoint</vt:lpstr>
      <vt:lpstr>IL PEI PROVVISORIO PER L’ANNO SUCCESSIVO</vt:lpstr>
      <vt:lpstr>INCONTRI DEL GLO</vt:lpstr>
      <vt:lpstr>ORGANIZZAZIONE DEGLI INCONTRI E VERBALIZZAZIONE</vt:lpstr>
      <vt:lpstr>Ins. Trovato Silvana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393280751062</dc:creator>
  <cp:lastModifiedBy>393280751062</cp:lastModifiedBy>
  <cp:revision>14</cp:revision>
  <dcterms:created xsi:type="dcterms:W3CDTF">2021-05-12T18:37:55Z</dcterms:created>
  <dcterms:modified xsi:type="dcterms:W3CDTF">2021-05-26T08:54:49Z</dcterms:modified>
</cp:coreProperties>
</file>